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3" r:id="rId1"/>
  </p:sldMasterIdLst>
  <p:notesMasterIdLst>
    <p:notesMasterId r:id="rId3"/>
  </p:notesMasterIdLst>
  <p:sldIdLst>
    <p:sldId id="257" r:id="rId2"/>
  </p:sldIdLst>
  <p:sldSz cx="8675688" cy="116125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89" userDrawn="1">
          <p15:clr>
            <a:srgbClr val="A4A3A4"/>
          </p15:clr>
        </p15:guide>
        <p15:guide id="2" pos="27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47B996"/>
    <a:srgbClr val="E719CE"/>
    <a:srgbClr val="FF0000"/>
    <a:srgbClr val="7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812" autoAdjust="0"/>
  </p:normalViewPr>
  <p:slideViewPr>
    <p:cSldViewPr snapToGrid="0" showGuides="1">
      <p:cViewPr varScale="1">
        <p:scale>
          <a:sx n="51" d="100"/>
          <a:sy n="51" d="100"/>
        </p:scale>
        <p:origin x="2438" y="58"/>
      </p:cViewPr>
      <p:guideLst>
        <p:guide orient="horz" pos="3589"/>
        <p:guide pos="27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FC7A9-CD74-49FB-A82B-D16F03A54ABA}" type="datetimeFigureOut">
              <a:rPr lang="en-IN" smtClean="0"/>
              <a:pPr/>
              <a:t>16-04-2024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6475" y="1143000"/>
            <a:ext cx="2305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88376B-1937-4DB1-A53E-2FEA849C093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822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359191" y="609411"/>
            <a:ext cx="7027307" cy="2492830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359191" y="3132690"/>
            <a:ext cx="7027307" cy="2967655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B287-22B5-4B20-9AFF-9D45DD0FAC6B}" type="datetimeFigureOut">
              <a:rPr lang="en-IN" smtClean="0"/>
              <a:pPr/>
              <a:t>16-04-2024</a:t>
            </a:fld>
            <a:endParaRPr lang="en-IN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6BFE-DB36-4A31-ADC3-6DC22074ADB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874242" y="2393973"/>
            <a:ext cx="199541" cy="356119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097911" y="2277498"/>
            <a:ext cx="60730" cy="10838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B287-22B5-4B20-9AFF-9D45DD0FAC6B}" type="datetimeFigureOut">
              <a:rPr lang="en-IN" smtClean="0"/>
              <a:pPr/>
              <a:t>16-04-2024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6BFE-DB36-4A31-ADC3-6DC22074ADB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06766" y="465043"/>
            <a:ext cx="1735138" cy="9908312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4461" y="465045"/>
            <a:ext cx="5277710" cy="990831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B287-22B5-4B20-9AFF-9D45DD0FAC6B}" type="datetimeFigureOut">
              <a:rPr lang="en-IN" smtClean="0"/>
              <a:pPr/>
              <a:t>16-04-2024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6BFE-DB36-4A31-ADC3-6DC22074ADB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B287-22B5-4B20-9AFF-9D45DD0FAC6B}" type="datetimeFigureOut">
              <a:rPr lang="en-IN" smtClean="0"/>
              <a:pPr/>
              <a:t>16-04-2024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6BFE-DB36-4A31-ADC3-6DC22074ADB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165971" y="-91"/>
            <a:ext cx="6506766" cy="116126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6339" y="4403097"/>
            <a:ext cx="6072982" cy="3870854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46339" y="1806399"/>
            <a:ext cx="6072982" cy="2556376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B287-22B5-4B20-9AFF-9D45DD0FAC6B}" type="datetimeFigureOut">
              <a:rPr lang="en-IN" smtClean="0"/>
              <a:pPr/>
              <a:t>16-04-2024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6BFE-DB36-4A31-ADC3-6DC22074ADB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 bwMode="invGray">
          <a:xfrm>
            <a:off x="2168922" y="0"/>
            <a:ext cx="72297" cy="116126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061065" y="4766021"/>
            <a:ext cx="199541" cy="356119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284734" y="4649546"/>
            <a:ext cx="60730" cy="10838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2083" y="464503"/>
            <a:ext cx="7114064" cy="1935427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62083" y="2580569"/>
            <a:ext cx="3470275" cy="78965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5872" y="2580569"/>
            <a:ext cx="3470275" cy="78965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B287-22B5-4B20-9AFF-9D45DD0FAC6B}" type="datetimeFigureOut">
              <a:rPr lang="en-IN" smtClean="0"/>
              <a:pPr/>
              <a:t>16-04-2024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6BFE-DB36-4A31-ADC3-6DC22074ADB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785" y="8737931"/>
            <a:ext cx="7808119" cy="1935427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3784" y="555869"/>
            <a:ext cx="3817303" cy="1083839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424601" y="555869"/>
            <a:ext cx="3817303" cy="1083839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33784" y="1641364"/>
            <a:ext cx="3817303" cy="6967538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24601" y="1641364"/>
            <a:ext cx="3817303" cy="6967538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B287-22B5-4B20-9AFF-9D45DD0FAC6B}" type="datetimeFigureOut">
              <a:rPr lang="en-IN" smtClean="0"/>
              <a:pPr/>
              <a:t>16-04-2024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6BFE-DB36-4A31-ADC3-6DC22074ADB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2083" y="464503"/>
            <a:ext cx="7114064" cy="1935427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B287-22B5-4B20-9AFF-9D45DD0FAC6B}" type="datetimeFigureOut">
              <a:rPr lang="en-IN" smtClean="0"/>
              <a:pPr/>
              <a:t>16-04-2024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6BFE-DB36-4A31-ADC3-6DC22074ADB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63001" y="0"/>
            <a:ext cx="7712687" cy="11612563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B287-22B5-4B20-9AFF-9D45DD0FAC6B}" type="datetimeFigureOut">
              <a:rPr lang="en-IN" smtClean="0"/>
              <a:pPr/>
              <a:t>16-04-2024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6BFE-DB36-4A31-ADC3-6DC22074ADB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Rectangle 5"/>
          <p:cNvSpPr/>
          <p:nvPr/>
        </p:nvSpPr>
        <p:spPr bwMode="invGray">
          <a:xfrm>
            <a:off x="963001" y="-91"/>
            <a:ext cx="69406" cy="116126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784" y="367068"/>
            <a:ext cx="3614870" cy="1967684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33784" y="2382394"/>
            <a:ext cx="3614870" cy="1182761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33784" y="3612798"/>
            <a:ext cx="7735822" cy="67605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B287-22B5-4B20-9AFF-9D45DD0FAC6B}" type="datetimeFigureOut">
              <a:rPr lang="en-IN" smtClean="0"/>
              <a:pPr/>
              <a:t>16-04-2024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6BFE-DB36-4A31-ADC3-6DC22074ADB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5398" y="1806399"/>
            <a:ext cx="2602706" cy="335474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B287-22B5-4B20-9AFF-9D45DD0FAC6B}" type="datetimeFigureOut">
              <a:rPr lang="en-IN" smtClean="0"/>
              <a:pPr/>
              <a:t>16-04-2024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6BFE-DB36-4A31-ADC3-6DC22074ADB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722974" y="1806399"/>
            <a:ext cx="4337844" cy="7741709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95272" y="1935433"/>
            <a:ext cx="4193249" cy="5951110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76406" y="1615974"/>
            <a:ext cx="650677" cy="345955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4747403" y="1586248"/>
            <a:ext cx="615974" cy="345955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5272" y="8128794"/>
            <a:ext cx="4193249" cy="1290285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774139" y="-1381589"/>
            <a:ext cx="1554951" cy="2775106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0170" y="35733"/>
            <a:ext cx="1615013" cy="288229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73515" y="1786548"/>
            <a:ext cx="1068063" cy="1867059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960999" y="-91"/>
            <a:ext cx="7714690" cy="116126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362083" y="465041"/>
            <a:ext cx="7114064" cy="193542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362083" y="2451541"/>
            <a:ext cx="7114064" cy="8128794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397978" y="10677107"/>
            <a:ext cx="2024327" cy="806428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6E5B287-22B5-4B20-9AFF-9D45DD0FAC6B}" type="datetimeFigureOut">
              <a:rPr lang="en-IN" smtClean="0"/>
              <a:pPr/>
              <a:t>16-04-2024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422305" y="10677107"/>
            <a:ext cx="2747301" cy="806428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172498" y="10677107"/>
            <a:ext cx="433784" cy="80642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F226BFE-DB36-4A31-ADC3-6DC22074ADB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5" name="Rectangle 14"/>
          <p:cNvSpPr/>
          <p:nvPr/>
        </p:nvSpPr>
        <p:spPr bwMode="invGray">
          <a:xfrm>
            <a:off x="963001" y="-91"/>
            <a:ext cx="69406" cy="116126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8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47B996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:\Users\USER\Desktop\2020-21\admin\BSOG LOGO.png">
            <a:extLst>
              <a:ext uri="{FF2B5EF4-FFF2-40B4-BE49-F238E27FC236}">
                <a16:creationId xmlns:a16="http://schemas.microsoft.com/office/drawing/2014/main" id="{B60BF029-1C59-49D9-BFA0-6DD6CFEC909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2927" y="235974"/>
            <a:ext cx="1187472" cy="131049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4">
            <a:extLst>
              <a:ext uri="{FF2B5EF4-FFF2-40B4-BE49-F238E27FC236}">
                <a16:creationId xmlns:a16="http://schemas.microsoft.com/office/drawing/2014/main" id="{391B5882-2569-46A4-9682-8455249BB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554" y="1172036"/>
            <a:ext cx="5791386" cy="416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MONTHLY PG PROGRAM-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2E647F7-DBCE-405C-A084-A52162629AF6}"/>
              </a:ext>
            </a:extLst>
          </p:cNvPr>
          <p:cNvSpPr txBox="1"/>
          <p:nvPr/>
        </p:nvSpPr>
        <p:spPr>
          <a:xfrm>
            <a:off x="676804" y="-212963"/>
            <a:ext cx="734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BANGALORE SOCIETY OF OBSTETRICS AND GYNAECOLOGY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1" name="Rounded Rectangle 18">
            <a:extLst>
              <a:ext uri="{FF2B5EF4-FFF2-40B4-BE49-F238E27FC236}">
                <a16:creationId xmlns:a16="http://schemas.microsoft.com/office/drawing/2014/main" id="{819298DC-7FC6-4BFC-A9F4-FF44B4D4B64B}"/>
              </a:ext>
            </a:extLst>
          </p:cNvPr>
          <p:cNvSpPr/>
          <p:nvPr/>
        </p:nvSpPr>
        <p:spPr>
          <a:xfrm>
            <a:off x="1415377" y="0"/>
            <a:ext cx="5973745" cy="425588"/>
          </a:xfrm>
          <a:prstGeom prst="round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D33BC-4E94-49A0-9A8A-081B3122E269}"/>
              </a:ext>
            </a:extLst>
          </p:cNvPr>
          <p:cNvSpPr/>
          <p:nvPr/>
        </p:nvSpPr>
        <p:spPr>
          <a:xfrm>
            <a:off x="877003" y="1579905"/>
            <a:ext cx="74907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Date: 21</a:t>
            </a:r>
            <a:r>
              <a:rPr lang="en-IN" sz="2400" b="1" baseline="30000" dirty="0">
                <a:solidFill>
                  <a:srgbClr val="FF0000"/>
                </a:solidFill>
              </a:rPr>
              <a:t>th</a:t>
            </a:r>
            <a:r>
              <a:rPr lang="en-IN" sz="2400" b="1" dirty="0">
                <a:solidFill>
                  <a:srgbClr val="FF0000"/>
                </a:solidFill>
              </a:rPr>
              <a:t> April 2024, 9.30 – 1.00 pm</a:t>
            </a:r>
          </a:p>
          <a:p>
            <a:pPr algn="ctr"/>
            <a:r>
              <a:rPr lang="en-IN" sz="2400" b="1" dirty="0">
                <a:solidFill>
                  <a:srgbClr val="FF0000"/>
                </a:solidFill>
              </a:rPr>
              <a:t>API Bhavana , </a:t>
            </a:r>
            <a:r>
              <a:rPr lang="en-IN" sz="2400" b="1" dirty="0" err="1">
                <a:solidFill>
                  <a:srgbClr val="FF0000"/>
                </a:solidFill>
              </a:rPr>
              <a:t>Vasanthnagar</a:t>
            </a:r>
            <a:r>
              <a:rPr lang="en-IN" sz="2400" b="1" dirty="0">
                <a:solidFill>
                  <a:srgbClr val="FF0000"/>
                </a:solidFill>
              </a:rPr>
              <a:t>, Bengaluru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AutoShape 2" descr="Medical Tourism – How Should I Go After My Medical Treatment Abroad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224CBBD-65B9-4AC8-9E72-326DC2A229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734337"/>
              </p:ext>
            </p:extLst>
          </p:nvPr>
        </p:nvGraphicFramePr>
        <p:xfrm>
          <a:off x="209195" y="2758312"/>
          <a:ext cx="8261203" cy="5194726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2032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1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77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52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effectLst/>
                        </a:rPr>
                        <a:t>Time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Topic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53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9.30 – 10.30 am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/>
                        <a:t>Case Discussion</a:t>
                      </a:r>
                    </a:p>
                    <a:p>
                      <a:pPr marL="0" marR="0" lvl="0" indent="0" algn="ctr" defTabSz="86758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i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Anaemia in Pregnancy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Students: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 </a:t>
                      </a:r>
                      <a:r>
                        <a:rPr lang="en-US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Drs.Shazia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Shreya</a:t>
                      </a:r>
                    </a:p>
                    <a:p>
                      <a:pPr algn="l"/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Faculty: Dr. Prakash Mehta,     Dr. </a:t>
                      </a:r>
                      <a:r>
                        <a:rPr lang="en-US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Vishnupriya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KMN</a:t>
                      </a:r>
                      <a:endParaRPr lang="en-IN" sz="1800" kern="12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0046028"/>
                  </a:ext>
                </a:extLst>
              </a:tr>
              <a:tr h="827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b="1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5900761"/>
                  </a:ext>
                </a:extLst>
              </a:tr>
              <a:tr h="502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10.30 – 11.00 am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            </a:t>
                      </a:r>
                      <a:r>
                        <a:rPr lang="en-IN" sz="1800" b="1" dirty="0"/>
                        <a:t>Model Answers</a:t>
                      </a:r>
                      <a:endParaRPr lang="en-IN" b="1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Drs. Arogya, </a:t>
                      </a:r>
                      <a:r>
                        <a:rPr lang="en-US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Kalpa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Sandhya</a:t>
                      </a:r>
                      <a:endParaRPr lang="en-IN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7481368"/>
                  </a:ext>
                </a:extLst>
              </a:tr>
              <a:tr h="5481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11.00 – 11.15pm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             </a:t>
                      </a:r>
                      <a:r>
                        <a:rPr lang="en-IN" dirty="0"/>
                        <a:t>    </a:t>
                      </a:r>
                      <a:endParaRPr lang="en-IN" sz="1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/>
                        <a:t>            Coffee Break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02753098"/>
                  </a:ext>
                </a:extLst>
              </a:tr>
              <a:tr h="7774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11.15 – 12.15 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         </a:t>
                      </a:r>
                      <a:r>
                        <a:rPr lang="en-IN" sz="1800" b="1" dirty="0"/>
                        <a:t>Case Discussion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dirty="0"/>
                        <a:t>        Pelvic Organ Prolapse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dirty="0"/>
                        <a:t>             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Students:  </a:t>
                      </a:r>
                      <a:r>
                        <a:rPr lang="en-US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Dr.s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Kalpa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, Kavya</a:t>
                      </a:r>
                    </a:p>
                    <a:p>
                      <a:pPr algn="l"/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Faculty: Dr. Padmaja P,              Dr. Srinivas K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7849233"/>
                  </a:ext>
                </a:extLst>
              </a:tr>
              <a:tr h="7774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12.15 – 1.00pm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          Invited Lecture: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   Video demonstration of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   surgical procedures for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       prolapse of uterus.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Dr. Vijaykumar C R</a:t>
                      </a:r>
                      <a:endParaRPr lang="en-IN" sz="1800" b="0" dirty="0"/>
                    </a:p>
                    <a:p>
                      <a:pPr algn="l"/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0666052"/>
                  </a:ext>
                </a:extLst>
              </a:tr>
              <a:tr h="3736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14776102"/>
                  </a:ext>
                </a:extLst>
              </a:tr>
              <a:tr h="4366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1.00 pm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+mn-lt"/>
                        </a:rPr>
                        <a:t>Lunch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baseline="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656451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5F46BAB-5F8D-ECC0-B9AF-E5B43236523D}"/>
              </a:ext>
            </a:extLst>
          </p:cNvPr>
          <p:cNvSpPr txBox="1"/>
          <p:nvPr/>
        </p:nvSpPr>
        <p:spPr>
          <a:xfrm>
            <a:off x="472189" y="8099913"/>
            <a:ext cx="799820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Questions</a:t>
            </a:r>
          </a:p>
          <a:p>
            <a:pPr marL="342900" indent="-342900">
              <a:buAutoNum type="arabicPeriod"/>
            </a:pPr>
            <a:r>
              <a:rPr lang="en-US" sz="1600" dirty="0"/>
              <a:t>a)    What are the various types of research studies that can be conducted?</a:t>
            </a:r>
          </a:p>
          <a:p>
            <a:r>
              <a:rPr lang="en-US" sz="1600" dirty="0"/>
              <a:t>      b)    Describe a plan of study to determine the role of exercise in the management of</a:t>
            </a:r>
          </a:p>
          <a:p>
            <a:r>
              <a:rPr lang="en-US" sz="1600" dirty="0"/>
              <a:t>       cases of Gestational diabetes mellitus.                                                                  5+5 </a:t>
            </a:r>
          </a:p>
          <a:p>
            <a:endParaRPr lang="en-US" sz="1600" dirty="0"/>
          </a:p>
          <a:p>
            <a:r>
              <a:rPr lang="en-US" sz="1600" dirty="0"/>
              <a:t>2.     a) List the various modalities of treatment of ectopic pregnancy. </a:t>
            </a:r>
          </a:p>
          <a:p>
            <a:r>
              <a:rPr lang="en-US" sz="1600" dirty="0"/>
              <a:t>        b) What is the criteria for patient selection for medical management of ectopic     </a:t>
            </a:r>
          </a:p>
          <a:p>
            <a:r>
              <a:rPr lang="en-US" sz="1600" dirty="0"/>
              <a:t>         pregnancy?</a:t>
            </a:r>
          </a:p>
          <a:p>
            <a:r>
              <a:rPr lang="en-US" sz="1600" dirty="0"/>
              <a:t>        c) Discuss various surgical procedures performed in management of ectopic pregnancies. </a:t>
            </a:r>
          </a:p>
          <a:p>
            <a:r>
              <a:rPr lang="en-US" sz="1600" dirty="0"/>
              <a:t>                                                                                                                           2+2+6</a:t>
            </a:r>
          </a:p>
          <a:p>
            <a:pPr marL="342900" indent="-342900">
              <a:buAutoNum type="arabicPeriod" startAt="3"/>
            </a:pPr>
            <a:r>
              <a:rPr lang="en-US" sz="1600" dirty="0"/>
              <a:t>a) What are the different methods of fetal therapy?</a:t>
            </a:r>
          </a:p>
          <a:p>
            <a:r>
              <a:rPr lang="en-US" sz="1600" dirty="0"/>
              <a:t>       b ) Describe EXIT surgery.                                                                                 5+5</a:t>
            </a: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17920251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8399</TotalTime>
  <Words>244</Words>
  <Application>Microsoft Office PowerPoint</Application>
  <PresentationFormat>Custom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Gill Sans MT</vt:lpstr>
      <vt:lpstr>Verdana</vt:lpstr>
      <vt:lpstr>Wingdings 2</vt:lpstr>
      <vt:lpstr>Solstice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BANGALORE SOCIETY OF OBSTETRICS AND GYNAECOLOGY    Invites you for WEBCME 31st August,2020, 3.00 – 5.00 pm</dc:title>
  <dc:creator>USER</dc:creator>
  <cp:lastModifiedBy>BSOG BSOG</cp:lastModifiedBy>
  <cp:revision>235</cp:revision>
  <dcterms:created xsi:type="dcterms:W3CDTF">2020-09-23T07:14:36Z</dcterms:created>
  <dcterms:modified xsi:type="dcterms:W3CDTF">2024-04-16T11:42:31Z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2023-07-11T06:29:45Z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556f005c-6443-470a-8d6a-40d9e0694fcc</vt:lpwstr>
  </property>
  <property fmtid="{D5CDD505-2E9C-101B-9397-08002B2CF9AE}" pid="7" name="MSIP_Label_defa4170-0d19-0005-0004-bc88714345d2_ActionId">
    <vt:lpwstr>5e63c507-092f-4cac-a792-35f47b6901a4</vt:lpwstr>
  </property>
  <property fmtid="{D5CDD505-2E9C-101B-9397-08002B2CF9AE}" pid="8" name="MSIP_Label_defa4170-0d19-0005-0004-bc88714345d2_ContentBits">
    <vt:lpwstr>0</vt:lpwstr>
  </property>
</Properties>
</file>